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ig Caslon" pitchFamily="48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ig Caslon" pitchFamily="48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ig Caslon" pitchFamily="48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ig Caslon" pitchFamily="48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ig Caslon" pitchFamily="48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ig Caslon" pitchFamily="48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ig Caslon" pitchFamily="48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ig Caslon" pitchFamily="48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ig Caslon" pitchFamily="48" charset="0"/>
        <a:ea typeface="ＭＳ Ｐゴシック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0A96"/>
    <a:srgbClr val="890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44" autoAdjust="0"/>
    <p:restoredTop sz="90929"/>
  </p:normalViewPr>
  <p:slideViewPr>
    <p:cSldViewPr>
      <p:cViewPr varScale="1">
        <p:scale>
          <a:sx n="41" d="100"/>
          <a:sy n="41" d="100"/>
        </p:scale>
        <p:origin x="-12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0F8D79-B8C6-423E-953D-25B67AEBF6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84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ig Caslon" pitchFamily="48" charset="0"/>
        <a:ea typeface="ＭＳ Ｐゴシック" pitchFamily="4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ig Caslon" pitchFamily="48" charset="0"/>
        <a:ea typeface="ＭＳ Ｐゴシック" pitchFamily="4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ig Caslon" pitchFamily="48" charset="0"/>
        <a:ea typeface="ＭＳ Ｐゴシック" pitchFamily="4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ig Caslon" pitchFamily="48" charset="0"/>
        <a:ea typeface="ＭＳ Ｐゴシック" pitchFamily="4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ig Caslon" pitchFamily="48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31CA5-7F99-4B82-85DA-4B68EA75831C}" type="slidenum">
              <a:rPr lang="en-US"/>
              <a:pPr/>
              <a:t>1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3A3B2-98C5-42F8-94F0-5C57FF32E57C}" type="slidenum">
              <a:rPr lang="en-US"/>
              <a:pPr/>
              <a:t>10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EDBF42-3F73-4234-ADD6-7ABA2B3F7DCE}" type="slidenum">
              <a:rPr lang="en-US"/>
              <a:pPr/>
              <a:t>11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C1B4D-011C-414C-AFCF-BA8ACDB3F47B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9EA745-9535-402B-B2A4-194052908496}" type="slidenum">
              <a:rPr lang="en-US"/>
              <a:pPr/>
              <a:t>13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83D5A-AC62-4B7A-A7C8-8FB968F0C028}" type="slidenum">
              <a:rPr lang="en-US"/>
              <a:pPr/>
              <a:t>14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3EBAA9-E9CF-4A1E-BBCF-21AC61210218}" type="slidenum">
              <a:rPr lang="en-US"/>
              <a:pPr/>
              <a:t>15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F5D58-E004-4D29-8BB0-A62AF2D6A458}" type="slidenum">
              <a:rPr lang="en-US"/>
              <a:pPr/>
              <a:t>17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4631BB-9C4F-4E15-9994-E0D6C9E3B8D6}" type="slidenum">
              <a:rPr lang="en-US"/>
              <a:pPr/>
              <a:t>2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A793CC-B65D-423F-AEA1-AA758878DD96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A2C795-8332-4066-9E2F-CD166D7DA005}" type="slidenum">
              <a:rPr lang="en-US"/>
              <a:pPr/>
              <a:t>4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A8E54-1A9D-41E2-8B7A-035D4B1180DF}" type="slidenum">
              <a:rPr lang="en-US"/>
              <a:pPr/>
              <a:t>5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73D94-7D9D-4DA2-AA76-F459FC0932C1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EF2428-D680-4A5A-AC68-92A9B9EF79C4}" type="slidenum">
              <a:rPr lang="en-US"/>
              <a:pPr/>
              <a:t>7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33F63F-8CA4-40C0-A256-D53EC491304C}" type="slidenum">
              <a:rPr lang="en-US"/>
              <a:pPr/>
              <a:t>8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11AC84-F7DD-41E3-AE4F-D9E3BE49ABC1}" type="slidenum">
              <a:rPr lang="en-US"/>
              <a:pPr/>
              <a:t>9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DB23BE-BAA1-4850-9972-3624D1B59B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67414-D858-4BFD-8E84-F6FD59C522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6DC54-8C43-43FD-B371-5ECFCEA396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C79F9-DD80-427F-B5D0-2AE126DDB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98BAF-E7DA-4665-9B62-B53E9140F6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D44BF-77A3-4710-A605-AC38CB41DF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A4ECE-3489-4B7D-8246-14882DCC2A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C8C3C-8ADC-4483-8AFF-6925735723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7C920-513D-4D00-808A-54675E31E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5ADD7-3B43-4DFF-B904-0D6826293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83CD0-14A6-4EC4-8BD8-CD732987E3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5D6300-D11A-417E-8CEC-AD00AE8A13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ig Caslon" pitchFamily="48" charset="0"/>
          <a:ea typeface="ＭＳ Ｐゴシック" pitchFamily="4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ig Caslon" pitchFamily="48" charset="0"/>
          <a:ea typeface="ＭＳ Ｐゴシック" pitchFamily="4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ig Caslon" pitchFamily="48" charset="0"/>
          <a:ea typeface="ＭＳ Ｐゴシック" pitchFamily="4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ig Caslon" pitchFamily="48" charset="0"/>
          <a:ea typeface="ＭＳ Ｐゴシック" pitchFamily="4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ig Caslon" pitchFamily="48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ig Caslon" pitchFamily="48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ig Caslon" pitchFamily="48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ig Caslon" pitchFamily="48" charset="0"/>
          <a:ea typeface="ＭＳ Ｐゴシック" pitchFamily="48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5 Themes of geography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en-US" dirty="0" smtClean="0"/>
              <a:t>Hubbar</a:t>
            </a:r>
            <a:r>
              <a:rPr kumimoji="0" lang="en-US" dirty="0" smtClean="0"/>
              <a:t>d High School</a:t>
            </a:r>
            <a:endParaRPr kumimoji="0" lang="en-US" dirty="0" smtClean="0"/>
          </a:p>
          <a:p>
            <a:endParaRPr kumimoji="0"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Region</a:t>
            </a:r>
            <a:endParaRPr lang="en-US" b="1" u="sng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>
                <a:solidFill>
                  <a:schemeClr val="folHlink"/>
                </a:solidFill>
              </a:rPr>
              <a:t>3. The </a:t>
            </a:r>
            <a:r>
              <a:rPr lang="en-US" sz="2800" dirty="0">
                <a:solidFill>
                  <a:schemeClr val="folHlink"/>
                </a:solidFill>
              </a:rPr>
              <a:t>world is divided into different regions based upon similarities &amp; differences.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4. Climate</a:t>
            </a:r>
            <a:endParaRPr lang="en-US" sz="2000" dirty="0"/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4. Location</a:t>
            </a:r>
            <a:endParaRPr lang="en-US" sz="2000" dirty="0"/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4. Beliefs</a:t>
            </a:r>
            <a:endParaRPr lang="en-US" sz="2000" dirty="0"/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4. Languages</a:t>
            </a:r>
            <a:endParaRPr lang="en-US" sz="2000" dirty="0"/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4. Ethnicity/Race</a:t>
            </a:r>
            <a:endParaRPr lang="en-US" sz="2000" dirty="0"/>
          </a:p>
          <a:p>
            <a:pPr>
              <a:lnSpc>
                <a:spcPct val="90000"/>
              </a:lnSpc>
              <a:buNone/>
            </a:pPr>
            <a:r>
              <a:rPr lang="en-US" sz="2800" dirty="0" smtClean="0">
                <a:solidFill>
                  <a:schemeClr val="folHlink"/>
                </a:solidFill>
              </a:rPr>
              <a:t>3. Types</a:t>
            </a:r>
            <a:r>
              <a:rPr lang="en-US" sz="2800" dirty="0">
                <a:solidFill>
                  <a:schemeClr val="folHlink"/>
                </a:solidFill>
              </a:rPr>
              <a:t>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folHlink"/>
                </a:solidFill>
              </a:rPr>
              <a:t>4. Formal</a:t>
            </a:r>
            <a:endParaRPr lang="en-US" sz="2000" dirty="0">
              <a:solidFill>
                <a:schemeClr val="folHlink"/>
              </a:solidFill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folHlink"/>
                </a:solidFill>
              </a:rPr>
              <a:t>4. Functional</a:t>
            </a:r>
            <a:endParaRPr lang="en-US" sz="2000" dirty="0">
              <a:solidFill>
                <a:schemeClr val="folHlink"/>
              </a:solidFill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folHlink"/>
                </a:solidFill>
              </a:rPr>
              <a:t>4. Perceptual/Vernacular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 Region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Most common/familiar.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folHlink"/>
                </a:solidFill>
              </a:rPr>
              <a:t>Determined by the distribution of a uniform characteristic</a:t>
            </a:r>
            <a:r>
              <a:rPr lang="en-US" sz="2800"/>
              <a:t> (physical or cultural)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Location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Climate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Religion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folHlink"/>
                </a:solidFill>
              </a:rPr>
              <a:t>Examples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Central America </a:t>
            </a:r>
            <a:r>
              <a:rPr lang="en-US" sz="1800"/>
              <a:t>(Mexico, Guatemala, Nicaragua, Panama)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Latin America </a:t>
            </a:r>
            <a:r>
              <a:rPr lang="en-US" sz="1800"/>
              <a:t>(spanish-speaking nations)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Tropics </a:t>
            </a:r>
            <a:r>
              <a:rPr lang="en-US" sz="1800"/>
              <a:t>(countries located near equator)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Functional </a:t>
            </a:r>
            <a:r>
              <a:rPr lang="en-US" dirty="0" smtClean="0"/>
              <a:t>Region (aka Nodal Regions)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folHlink"/>
                </a:solidFill>
              </a:rPr>
              <a:t>Serves a purpose that affects places around it</a:t>
            </a:r>
            <a:r>
              <a:rPr lang="en-US" sz="2800" dirty="0"/>
              <a:t>. </a:t>
            </a:r>
          </a:p>
          <a:p>
            <a:pPr lvl="1"/>
            <a:r>
              <a:rPr lang="en-US" sz="2400" dirty="0"/>
              <a:t>Distributes goods/people</a:t>
            </a:r>
          </a:p>
          <a:p>
            <a:pPr lvl="1"/>
            <a:r>
              <a:rPr lang="en-US" sz="2400" dirty="0"/>
              <a:t>Serves specific purpose</a:t>
            </a:r>
          </a:p>
          <a:p>
            <a:r>
              <a:rPr lang="en-US" sz="2800" dirty="0">
                <a:solidFill>
                  <a:schemeClr val="folHlink"/>
                </a:solidFill>
              </a:rPr>
              <a:t>Examples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Panama Canal </a:t>
            </a:r>
          </a:p>
          <a:p>
            <a:pPr lvl="1"/>
            <a:r>
              <a:rPr lang="en-US" sz="2400" dirty="0"/>
              <a:t>Amazon River Basin</a:t>
            </a:r>
          </a:p>
          <a:p>
            <a:pPr lvl="1"/>
            <a:r>
              <a:rPr lang="en-US" sz="2400" dirty="0"/>
              <a:t>Hollywood</a:t>
            </a:r>
          </a:p>
          <a:p>
            <a:pPr lvl="1"/>
            <a:r>
              <a:rPr lang="en-US" sz="2400" dirty="0"/>
              <a:t>Havana, Cuba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Perceptual Region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Groups of areas that provoke a certain stereotype or feeling.</a:t>
            </a:r>
          </a:p>
          <a:p>
            <a:r>
              <a:rPr lang="en-US"/>
              <a:t>Examples:</a:t>
            </a:r>
          </a:p>
          <a:p>
            <a:pPr lvl="1"/>
            <a:r>
              <a:rPr lang="en-US"/>
              <a:t>The Bronx</a:t>
            </a:r>
          </a:p>
          <a:p>
            <a:pPr lvl="1"/>
            <a:r>
              <a:rPr lang="en-US"/>
              <a:t>The “ghetto” </a:t>
            </a:r>
          </a:p>
          <a:p>
            <a:pPr lvl="1"/>
            <a:r>
              <a:rPr lang="en-US"/>
              <a:t>China town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HEI </a:t>
            </a:r>
            <a:br>
              <a:rPr lang="en-US" b="1" u="sng" dirty="0" smtClean="0"/>
            </a:br>
            <a:r>
              <a:rPr lang="en-US" sz="2800" b="1" u="sng" dirty="0" smtClean="0"/>
              <a:t>Human Environment Interaction</a:t>
            </a:r>
            <a:endParaRPr lang="en-US" sz="2800" b="1" u="sng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The environment &amp; people are interconnected.</a:t>
            </a:r>
          </a:p>
          <a:p>
            <a:pPr>
              <a:lnSpc>
                <a:spcPct val="90000"/>
              </a:lnSpc>
            </a:pPr>
            <a:r>
              <a:rPr lang="en-US"/>
              <a:t>Consequences to those actions depend upon how people choose to interact with the world and use their resources.</a:t>
            </a:r>
          </a:p>
          <a:p>
            <a:pPr lvl="1">
              <a:lnSpc>
                <a:spcPct val="90000"/>
              </a:lnSpc>
            </a:pPr>
            <a:r>
              <a:rPr lang="en-US"/>
              <a:t>Positive/Negative</a:t>
            </a:r>
          </a:p>
          <a:p>
            <a:pPr lvl="1">
              <a:lnSpc>
                <a:spcPct val="90000"/>
              </a:lnSpc>
            </a:pPr>
            <a:r>
              <a:rPr lang="en-US"/>
              <a:t>Intentional/Accidental</a:t>
            </a:r>
          </a:p>
          <a:p>
            <a:pPr lvl="1">
              <a:lnSpc>
                <a:spcPct val="90000"/>
              </a:lnSpc>
            </a:pPr>
            <a:r>
              <a:rPr lang="en-US"/>
              <a:t>Favorable/Destructive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folHlink"/>
                </a:solidFill>
              </a:rPr>
              <a:t>3. Current Environmental </a:t>
            </a:r>
            <a:r>
              <a:rPr lang="en-US" dirty="0">
                <a:solidFill>
                  <a:schemeClr val="folHlink"/>
                </a:solidFill>
              </a:rPr>
              <a:t>Issues: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4. Climate </a:t>
            </a:r>
            <a:r>
              <a:rPr lang="en-US" dirty="0"/>
              <a:t>Change (global warming)</a:t>
            </a:r>
          </a:p>
          <a:p>
            <a:pPr lvl="1">
              <a:buNone/>
            </a:pPr>
            <a:r>
              <a:rPr lang="en-US" dirty="0" smtClean="0"/>
              <a:t>4. Energy </a:t>
            </a:r>
            <a:r>
              <a:rPr lang="en-US" dirty="0"/>
              <a:t>Resources</a:t>
            </a:r>
          </a:p>
          <a:p>
            <a:pPr lvl="1">
              <a:buNone/>
            </a:pPr>
            <a:r>
              <a:rPr lang="en-US" dirty="0" smtClean="0"/>
              <a:t>4. Water </a:t>
            </a:r>
            <a:r>
              <a:rPr lang="en-US" dirty="0"/>
              <a:t>Conservation</a:t>
            </a:r>
          </a:p>
          <a:p>
            <a:pPr lvl="1">
              <a:buNone/>
            </a:pPr>
            <a:r>
              <a:rPr lang="en-US" smtClean="0"/>
              <a:t>4. Deforestation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Assignments: BRING TO CLASS ON TUESDAY 9/16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ANSWER the following questions:  </a:t>
            </a:r>
          </a:p>
          <a:p>
            <a:r>
              <a:rPr lang="en-US" dirty="0"/>
              <a:t>What are the 5 themes of Geography? (use </a:t>
            </a:r>
            <a:r>
              <a:rPr lang="en-US" dirty="0" smtClean="0"/>
              <a:t>textbook or this </a:t>
            </a:r>
            <a:r>
              <a:rPr lang="en-US" dirty="0" err="1" smtClean="0"/>
              <a:t>ppt</a:t>
            </a:r>
            <a:r>
              <a:rPr lang="en-US" dirty="0" smtClean="0"/>
              <a:t> </a:t>
            </a:r>
            <a:r>
              <a:rPr lang="en-US" dirty="0"/>
              <a:t>to make a list and take basic notes-what are 5 themes? List relevant human geography vocab </a:t>
            </a:r>
            <a:r>
              <a:rPr lang="en-US" dirty="0" smtClean="0"/>
              <a:t>within </a:t>
            </a:r>
            <a:r>
              <a:rPr lang="en-US" dirty="0"/>
              <a:t>each theme) </a:t>
            </a:r>
          </a:p>
          <a:p>
            <a:r>
              <a:rPr lang="en-US" dirty="0"/>
              <a:t>-due 9/16 </a:t>
            </a:r>
          </a:p>
        </p:txBody>
      </p:sp>
    </p:spTree>
    <p:extLst>
      <p:ext uri="{BB962C8B-B14F-4D97-AF65-F5344CB8AC3E}">
        <p14:creationId xmlns:p14="http://schemas.microsoft.com/office/powerpoint/2010/main" val="2253493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Assignment-5 themes Organizer!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“What does each theme look like?”</a:t>
            </a:r>
          </a:p>
          <a:p>
            <a:r>
              <a:rPr lang="en-US"/>
              <a:t>Use the graphic organizer to visually represent each of the fives themes of geography.</a:t>
            </a:r>
          </a:p>
          <a:p>
            <a:pPr lvl="1"/>
            <a:r>
              <a:rPr lang="en-US"/>
              <a:t>You may ONLY use words to label each circle.</a:t>
            </a:r>
          </a:p>
          <a:p>
            <a:pPr lvl="1"/>
            <a:r>
              <a:rPr lang="en-US"/>
              <a:t>Your picture should clearly describe the theme.</a:t>
            </a:r>
          </a:p>
          <a:p>
            <a:pPr lvl="1"/>
            <a:r>
              <a:rPr lang="en-US"/>
              <a:t>Be creative, and thoughtful.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the five themes?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Tools </a:t>
            </a:r>
            <a:r>
              <a:rPr lang="en-US" dirty="0"/>
              <a:t>geographer’s use to study features on earth.</a:t>
            </a:r>
          </a:p>
          <a:p>
            <a:pPr lvl="1">
              <a:buNone/>
            </a:pPr>
            <a:r>
              <a:rPr lang="en-US" dirty="0" smtClean="0">
                <a:solidFill>
                  <a:schemeClr val="folHlink"/>
                </a:solidFill>
              </a:rPr>
              <a:t>2.Location</a:t>
            </a:r>
            <a:endParaRPr lang="en-US" dirty="0">
              <a:solidFill>
                <a:schemeClr val="folHlink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folHlink"/>
                </a:solidFill>
              </a:rPr>
              <a:t>2. Place</a:t>
            </a:r>
            <a:endParaRPr lang="en-US" dirty="0">
              <a:solidFill>
                <a:schemeClr val="folHlink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folHlink"/>
                </a:solidFill>
              </a:rPr>
              <a:t>2. Movement</a:t>
            </a:r>
            <a:endParaRPr lang="en-US" dirty="0">
              <a:solidFill>
                <a:schemeClr val="folHlink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folHlink"/>
                </a:solidFill>
              </a:rPr>
              <a:t>2. Region</a:t>
            </a:r>
            <a:endParaRPr lang="en-US" dirty="0">
              <a:solidFill>
                <a:schemeClr val="folHlink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folHlink"/>
                </a:solidFill>
              </a:rPr>
              <a:t>2. Human </a:t>
            </a:r>
            <a:r>
              <a:rPr lang="en-US" dirty="0">
                <a:solidFill>
                  <a:schemeClr val="folHlink"/>
                </a:solidFill>
              </a:rPr>
              <a:t>Environment Interaction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Location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Describes where places are at on earth.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2. Types </a:t>
            </a:r>
            <a:r>
              <a:rPr lang="en-US" sz="2400" dirty="0"/>
              <a:t>of Location: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130A96"/>
                </a:solidFill>
              </a:rPr>
              <a:t>3. ABSOLUTE</a:t>
            </a:r>
            <a:r>
              <a:rPr lang="en-US" sz="2000" dirty="0">
                <a:solidFill>
                  <a:srgbClr val="130A96"/>
                </a:solidFill>
              </a:rPr>
              <a:t>: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folHlink"/>
                </a:solidFill>
              </a:rPr>
              <a:t>exact location on earth </a:t>
            </a:r>
            <a:r>
              <a:rPr lang="en-US" sz="2000" dirty="0"/>
              <a:t>(fixed)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solidFill>
                  <a:schemeClr val="folHlink"/>
                </a:solidFill>
              </a:rPr>
              <a:t>Doesn’t change</a:t>
            </a:r>
          </a:p>
          <a:p>
            <a:pPr lvl="3">
              <a:lnSpc>
                <a:spcPct val="90000"/>
              </a:lnSpc>
              <a:buNone/>
            </a:pPr>
            <a:r>
              <a:rPr lang="en-US" sz="1800" dirty="0" smtClean="0"/>
              <a:t>4. Latitude/Longitude</a:t>
            </a:r>
            <a:endParaRPr lang="en-US" sz="1800" dirty="0"/>
          </a:p>
          <a:p>
            <a:pPr lvl="3">
              <a:lnSpc>
                <a:spcPct val="90000"/>
              </a:lnSpc>
              <a:buNone/>
            </a:pPr>
            <a:r>
              <a:rPr lang="en-US" sz="1800" dirty="0" smtClean="0"/>
              <a:t>4. Hemispheres</a:t>
            </a:r>
            <a:endParaRPr lang="en-US" sz="1800" dirty="0"/>
          </a:p>
          <a:p>
            <a:pPr lvl="3">
              <a:lnSpc>
                <a:spcPct val="90000"/>
              </a:lnSpc>
              <a:buNone/>
            </a:pPr>
            <a:r>
              <a:rPr lang="en-US" sz="1800" dirty="0" smtClean="0"/>
              <a:t>4. Grid </a:t>
            </a:r>
            <a:r>
              <a:rPr lang="en-US" sz="1800" dirty="0"/>
              <a:t>System</a:t>
            </a:r>
          </a:p>
          <a:p>
            <a:pPr lvl="3">
              <a:lnSpc>
                <a:spcPct val="90000"/>
              </a:lnSpc>
              <a:buNone/>
            </a:pPr>
            <a:r>
              <a:rPr lang="en-US" sz="1800" dirty="0" smtClean="0"/>
              <a:t>4.  </a:t>
            </a:r>
            <a:r>
              <a:rPr lang="en-US" sz="1800" dirty="0"/>
              <a:t>Address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130A96"/>
                </a:solidFill>
              </a:rPr>
              <a:t>3. RELATIVE</a:t>
            </a:r>
            <a:r>
              <a:rPr lang="en-US" sz="2000" dirty="0">
                <a:solidFill>
                  <a:srgbClr val="130A96"/>
                </a:solidFill>
              </a:rPr>
              <a:t>: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folHlink"/>
                </a:solidFill>
              </a:rPr>
              <a:t>compared to other places</a:t>
            </a:r>
            <a:r>
              <a:rPr lang="en-US" sz="2000" dirty="0"/>
              <a:t> (variable)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solidFill>
                  <a:schemeClr val="folHlink"/>
                </a:solidFill>
              </a:rPr>
              <a:t>Changes dependent upon where you’re comparing it to</a:t>
            </a:r>
            <a:r>
              <a:rPr lang="en-US" sz="2000" dirty="0"/>
              <a:t>. </a:t>
            </a:r>
          </a:p>
          <a:p>
            <a:pPr lvl="3">
              <a:lnSpc>
                <a:spcPct val="90000"/>
              </a:lnSpc>
              <a:buNone/>
            </a:pPr>
            <a:r>
              <a:rPr lang="en-US" sz="1800" dirty="0" smtClean="0"/>
              <a:t>4. Miles </a:t>
            </a:r>
            <a:endParaRPr lang="en-US" sz="1800" dirty="0"/>
          </a:p>
          <a:p>
            <a:pPr lvl="3">
              <a:lnSpc>
                <a:spcPct val="90000"/>
              </a:lnSpc>
              <a:buNone/>
            </a:pPr>
            <a:r>
              <a:rPr lang="en-US" sz="1800" dirty="0" smtClean="0"/>
              <a:t>4. Distance</a:t>
            </a:r>
            <a:endParaRPr lang="en-US" sz="1800" dirty="0"/>
          </a:p>
          <a:p>
            <a:pPr lvl="3">
              <a:lnSpc>
                <a:spcPct val="90000"/>
              </a:lnSpc>
              <a:buNone/>
            </a:pPr>
            <a:r>
              <a:rPr lang="en-US" sz="1800" dirty="0" smtClean="0"/>
              <a:t>4. Direction</a:t>
            </a:r>
            <a:endParaRPr lang="en-US" sz="1800" dirty="0"/>
          </a:p>
          <a:p>
            <a:pPr lvl="3">
              <a:lnSpc>
                <a:spcPct val="9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Absolute Location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Examples:</a:t>
            </a:r>
          </a:p>
          <a:p>
            <a:pPr lvl="1"/>
            <a:r>
              <a:rPr lang="en-US"/>
              <a:t>Rome is located at 41 N, 12 E</a:t>
            </a:r>
          </a:p>
          <a:p>
            <a:pPr lvl="1"/>
            <a:r>
              <a:rPr lang="en-US"/>
              <a:t>Argentina is located in the southern hemisphere</a:t>
            </a:r>
          </a:p>
          <a:p>
            <a:pPr lvl="1"/>
            <a:r>
              <a:rPr lang="en-US"/>
              <a:t>Ecuador is located in Tropic of Cancer.</a:t>
            </a:r>
          </a:p>
          <a:p>
            <a:pPr lvl="1"/>
            <a:r>
              <a:rPr lang="en-US"/>
              <a:t>LNE is located in Lincoln, NE.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Relative Location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Examples:</a:t>
            </a:r>
            <a:r>
              <a:rPr lang="en-US"/>
              <a:t> </a:t>
            </a:r>
          </a:p>
          <a:p>
            <a:pPr lvl="1"/>
            <a:r>
              <a:rPr lang="en-US"/>
              <a:t>Rome is located near the Mediterranean Sea.</a:t>
            </a:r>
          </a:p>
          <a:p>
            <a:pPr lvl="1"/>
            <a:r>
              <a:rPr lang="en-US"/>
              <a:t>Argentina is near Brazil.</a:t>
            </a:r>
          </a:p>
          <a:p>
            <a:pPr lvl="1"/>
            <a:r>
              <a:rPr lang="en-US"/>
              <a:t>Ecuador is south of Mexico.</a:t>
            </a:r>
          </a:p>
          <a:p>
            <a:pPr lvl="1"/>
            <a:r>
              <a:rPr lang="en-US"/>
              <a:t>Lincoln is 50 miles from Omaha.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Place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 </a:t>
            </a:r>
            <a:r>
              <a:rPr lang="en-US" dirty="0"/>
              <a:t>A place is defined by it’s unique characteristics.</a:t>
            </a:r>
          </a:p>
          <a:p>
            <a:pPr lvl="1">
              <a:buNone/>
            </a:pPr>
            <a:r>
              <a:rPr lang="en-US" dirty="0" smtClean="0">
                <a:solidFill>
                  <a:schemeClr val="folHlink"/>
                </a:solidFill>
              </a:rPr>
              <a:t>3. Physical </a:t>
            </a:r>
            <a:r>
              <a:rPr lang="en-US" dirty="0">
                <a:solidFill>
                  <a:schemeClr val="folHlink"/>
                </a:solidFill>
              </a:rPr>
              <a:t>characteristics</a:t>
            </a:r>
          </a:p>
          <a:p>
            <a:pPr lvl="1">
              <a:buNone/>
            </a:pPr>
            <a:r>
              <a:rPr lang="en-US" dirty="0" smtClean="0">
                <a:solidFill>
                  <a:schemeClr val="folHlink"/>
                </a:solidFill>
              </a:rPr>
              <a:t>3. Cultural </a:t>
            </a:r>
            <a:r>
              <a:rPr lang="en-US" dirty="0">
                <a:solidFill>
                  <a:schemeClr val="folHlink"/>
                </a:solidFill>
              </a:rPr>
              <a:t>characteristics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Characteristics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folHlink"/>
                </a:solidFill>
              </a:rPr>
              <a:t>Specific </a:t>
            </a:r>
            <a:r>
              <a:rPr lang="en-US" sz="2400"/>
              <a:t>to THAT place, not generic.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folHlink"/>
                </a:solidFill>
              </a:rPr>
              <a:t>The way a place looks</a:t>
            </a:r>
            <a:r>
              <a:rPr lang="en-US" sz="2000"/>
              <a:t>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folHlink"/>
                </a:solidFill>
              </a:rPr>
              <a:t>Created by nature.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000"/>
              <a:t>Mountains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Rivers, Lakes, Seas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Climate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Vegetation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folHlink"/>
                </a:solidFill>
              </a:rPr>
              <a:t>Examples:</a:t>
            </a:r>
            <a:endParaRPr lang="en-US" sz="2800"/>
          </a:p>
          <a:p>
            <a:pPr lvl="1">
              <a:lnSpc>
                <a:spcPct val="90000"/>
              </a:lnSpc>
            </a:pPr>
            <a:r>
              <a:rPr lang="en-US" sz="2000"/>
              <a:t>Andes Mountains are in South America.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Amazon River flows through Brazil.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Pampas are located in Argentina.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isthmus of Panama connects Central &amp; South America.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Cultural Characteristics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folHlink"/>
                </a:solidFill>
              </a:rPr>
              <a:t>Specific </a:t>
            </a:r>
            <a:r>
              <a:rPr lang="en-US" sz="2400"/>
              <a:t>to THAT place, not generic.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Peoples activities change the way a place looks or is represented.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folHlink"/>
                </a:solidFill>
              </a:rPr>
              <a:t>Man-made or invented</a:t>
            </a:r>
            <a:r>
              <a:rPr lang="en-US" sz="2400"/>
              <a:t>.</a:t>
            </a:r>
            <a:endParaRPr lang="en-US" sz="2800"/>
          </a:p>
          <a:p>
            <a:pPr lvl="1">
              <a:lnSpc>
                <a:spcPct val="90000"/>
              </a:lnSpc>
            </a:pPr>
            <a:r>
              <a:rPr lang="en-US" sz="2000"/>
              <a:t>Language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Unique buildings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Religious Practices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Celebrations/traditions/holidays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folHlink"/>
                </a:solidFill>
              </a:rPr>
              <a:t>Examples</a:t>
            </a:r>
            <a:r>
              <a:rPr lang="en-US" sz="2400"/>
              <a:t>:</a:t>
            </a:r>
            <a:r>
              <a:rPr lang="en-US" sz="280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Portuguese is the official language of Brazil.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Many Mexicans are Catholic.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Mayan ruins are located in Mexico.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Cinco de Mayo is a national holiday in Mexico.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Movement</a:t>
            </a:r>
            <a:endParaRPr lang="en-US" b="1" u="sng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>
                <a:solidFill>
                  <a:schemeClr val="folHlink"/>
                </a:solidFill>
              </a:rPr>
              <a:t>3. Places </a:t>
            </a:r>
            <a:r>
              <a:rPr lang="en-US" sz="2800" dirty="0">
                <a:solidFill>
                  <a:schemeClr val="folHlink"/>
                </a:solidFill>
              </a:rPr>
              <a:t>do not exist in isolation.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/>
              <a:t>4. Interconnectedness </a:t>
            </a:r>
            <a:r>
              <a:rPr lang="en-US" sz="2400" dirty="0"/>
              <a:t>of the world changes the way </a:t>
            </a:r>
            <a:r>
              <a:rPr lang="en-US" sz="2400" dirty="0" err="1"/>
              <a:t>places“look</a:t>
            </a:r>
            <a:r>
              <a:rPr lang="en-US" sz="2400" dirty="0"/>
              <a:t>”.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Today: </a:t>
            </a:r>
            <a:r>
              <a:rPr lang="en-US" sz="2000" dirty="0">
                <a:solidFill>
                  <a:schemeClr val="folHlink"/>
                </a:solidFill>
              </a:rPr>
              <a:t>“globalization”</a:t>
            </a:r>
            <a:endParaRPr lang="en-US" sz="2000" dirty="0"/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/>
              <a:t>4. People</a:t>
            </a:r>
            <a:r>
              <a:rPr lang="en-US" sz="2400" dirty="0"/>
              <a:t>, goods &amp; ideas move from place to place.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folHlink"/>
                </a:solidFill>
              </a:rPr>
              <a:t>Examples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Immigration from Latin America to US.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War in Iraq (troops, supplies, ideas, people)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UNL (people, ideas)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Myspace</a:t>
            </a:r>
            <a:r>
              <a:rPr lang="en-US" sz="2400" dirty="0"/>
              <a:t>, </a:t>
            </a:r>
            <a:r>
              <a:rPr lang="en-US" sz="2400" dirty="0" err="1"/>
              <a:t>Facebook</a:t>
            </a:r>
            <a:r>
              <a:rPr lang="en-US" sz="2400" dirty="0"/>
              <a:t> (ideas)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un Clip">
  <a:themeElements>
    <a:clrScheme name="Fun Clip 1">
      <a:dk1>
        <a:srgbClr val="330000"/>
      </a:dk1>
      <a:lt1>
        <a:srgbClr val="FFFFFF"/>
      </a:lt1>
      <a:dk2>
        <a:srgbClr val="320000"/>
      </a:dk2>
      <a:lt2>
        <a:srgbClr val="808080"/>
      </a:lt2>
      <a:accent1>
        <a:srgbClr val="FFCC00"/>
      </a:accent1>
      <a:accent2>
        <a:srgbClr val="FFDC4C"/>
      </a:accent2>
      <a:accent3>
        <a:srgbClr val="FFFFFF"/>
      </a:accent3>
      <a:accent4>
        <a:srgbClr val="2A0000"/>
      </a:accent4>
      <a:accent5>
        <a:srgbClr val="FFE2AA"/>
      </a:accent5>
      <a:accent6>
        <a:srgbClr val="E7C744"/>
      </a:accent6>
      <a:hlink>
        <a:srgbClr val="009999"/>
      </a:hlink>
      <a:folHlink>
        <a:srgbClr val="CC6018"/>
      </a:folHlink>
    </a:clrScheme>
    <a:fontScheme name="Fun Clip">
      <a:majorFont>
        <a:latin typeface="Big Caslon"/>
        <a:ea typeface="ＭＳ Ｐゴシック"/>
        <a:cs typeface=""/>
      </a:majorFont>
      <a:minorFont>
        <a:latin typeface="Big Caslo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ig Caslon" pitchFamily="48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ig Caslon" pitchFamily="48" charset="0"/>
            <a:ea typeface="ＭＳ Ｐゴシック" pitchFamily="48" charset="-128"/>
          </a:defRPr>
        </a:defPPr>
      </a:lstStyle>
    </a:lnDef>
  </a:objectDefaults>
  <a:extraClrSchemeLst>
    <a:extraClrScheme>
      <a:clrScheme name="Fun Clip 1">
        <a:dk1>
          <a:srgbClr val="330000"/>
        </a:dk1>
        <a:lt1>
          <a:srgbClr val="FFFFFF"/>
        </a:lt1>
        <a:dk2>
          <a:srgbClr val="320000"/>
        </a:dk2>
        <a:lt2>
          <a:srgbClr val="808080"/>
        </a:lt2>
        <a:accent1>
          <a:srgbClr val="FFCC00"/>
        </a:accent1>
        <a:accent2>
          <a:srgbClr val="FFDC4C"/>
        </a:accent2>
        <a:accent3>
          <a:srgbClr val="FFFFFF"/>
        </a:accent3>
        <a:accent4>
          <a:srgbClr val="2A0000"/>
        </a:accent4>
        <a:accent5>
          <a:srgbClr val="FFE2AA"/>
        </a:accent5>
        <a:accent6>
          <a:srgbClr val="E7C744"/>
        </a:accent6>
        <a:hlink>
          <a:srgbClr val="009999"/>
        </a:hlink>
        <a:folHlink>
          <a:srgbClr val="CC6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2004:Templates:Presentations:Designs:Fun Clip</Template>
  <TotalTime>97</TotalTime>
  <Words>746</Words>
  <Application>Microsoft Macintosh PowerPoint</Application>
  <PresentationFormat>On-screen Show (4:3)</PresentationFormat>
  <Paragraphs>149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Fun Clip</vt:lpstr>
      <vt:lpstr>5 Themes of geography</vt:lpstr>
      <vt:lpstr>What are the five themes?</vt:lpstr>
      <vt:lpstr>Location</vt:lpstr>
      <vt:lpstr>Absolute Location</vt:lpstr>
      <vt:lpstr>Relative Location</vt:lpstr>
      <vt:lpstr>Place</vt:lpstr>
      <vt:lpstr>Physical Characteristics</vt:lpstr>
      <vt:lpstr>Cultural Characteristics</vt:lpstr>
      <vt:lpstr>Movement</vt:lpstr>
      <vt:lpstr>Region</vt:lpstr>
      <vt:lpstr>Formal Region</vt:lpstr>
      <vt:lpstr>Functional Region (aka Nodal Regions)</vt:lpstr>
      <vt:lpstr>Perceptual Region</vt:lpstr>
      <vt:lpstr>HEI  Human Environment Interaction</vt:lpstr>
      <vt:lpstr>HEI</vt:lpstr>
      <vt:lpstr>Assignments: BRING TO CLASS ON TUESDAY 9/16</vt:lpstr>
      <vt:lpstr>Assignment-5 themes Organizer!</vt:lpstr>
    </vt:vector>
  </TitlesOfParts>
  <Company>Lincoln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Themes of geography</dc:title>
  <dc:creator>Janssen Cheyenne</dc:creator>
  <cp:lastModifiedBy>Elizabeth Orlando</cp:lastModifiedBy>
  <cp:revision>14</cp:revision>
  <dcterms:created xsi:type="dcterms:W3CDTF">2007-08-17T19:20:22Z</dcterms:created>
  <dcterms:modified xsi:type="dcterms:W3CDTF">2014-09-10T21:41:33Z</dcterms:modified>
</cp:coreProperties>
</file>