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80" r:id="rId3"/>
    <p:sldId id="281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2" r:id="rId13"/>
    <p:sldId id="263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73" r:id="rId22"/>
    <p:sldId id="277" r:id="rId23"/>
    <p:sldId id="274" r:id="rId24"/>
    <p:sldId id="275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915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915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5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5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5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16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6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916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C7FB69-B3BD-4DB9-88E0-AD269D260A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70E5E0-0BE1-4279-B141-2C6F713F53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5E1D34-45AC-4F71-A314-2AEA2DA591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4A2583-24D4-4564-968C-D24B0E9F67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8D96E4-5161-487B-B6DC-6447297867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DAAB59-DECB-4538-B1C2-CEA29DF376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28572A-43B7-41A5-9721-9B6BB5874B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3C8A74-3E1B-49BB-AA10-CC1CB94047D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7B1274-72B1-4CAC-A0AB-BF62C0C148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16BC1E-F711-44B2-B574-DE30362C24D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DEC9C-D916-4617-8DC0-9934EF41087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43EBF7-4B27-4AF8-BB08-591A034E25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7E9900E-13D9-433C-B3B8-070EA3213C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813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813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3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4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Development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Chapter 9</a:t>
            </a:r>
          </a:p>
          <a:p>
            <a:endParaRPr lang="en-US"/>
          </a:p>
          <a:p>
            <a:r>
              <a:rPr lang="en-US"/>
              <a:t>Willowbrook High School 2011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9" name="Picture 5" descr="manufactur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6022975" cy="6629400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7" name="Picture 5" descr="teaching-volunte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685800"/>
            <a:ext cx="7589838" cy="5692775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48" name="Rectangle 8" descr="CHG_Figure_09_03_03-L"/>
          <p:cNvSpPr>
            <a:spLocks noGrp="1" noChangeAspect="1" noChangeArrowheads="1"/>
          </p:cNvSpPr>
          <p:nvPr isPhoto="1"/>
        </p:nvSpPr>
        <p:spPr bwMode="auto">
          <a:xfrm>
            <a:off x="838200" y="381000"/>
            <a:ext cx="7531100" cy="61722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8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Productivity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Value of a product compared to the amount of labor needed to make it.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Measures of Development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Education and Literacy</a:t>
            </a:r>
          </a:p>
          <a:p>
            <a:pPr lvl="1">
              <a:lnSpc>
                <a:spcPct val="90000"/>
              </a:lnSpc>
            </a:pPr>
            <a:r>
              <a:rPr lang="en-US"/>
              <a:t>Higher the education and literacy, the higher the development.</a:t>
            </a:r>
          </a:p>
          <a:p>
            <a:pPr lvl="1">
              <a:lnSpc>
                <a:spcPct val="90000"/>
              </a:lnSpc>
            </a:pPr>
            <a:r>
              <a:rPr lang="en-US"/>
              <a:t>Avg. number of years attended</a:t>
            </a:r>
          </a:p>
          <a:p>
            <a:pPr lvl="1">
              <a:lnSpc>
                <a:spcPct val="90000"/>
              </a:lnSpc>
            </a:pPr>
            <a:r>
              <a:rPr lang="en-US"/>
              <a:t>Student/teacher ratio (over 30:1 in LDC’s)</a:t>
            </a:r>
          </a:p>
          <a:p>
            <a:pPr lvl="1">
              <a:lnSpc>
                <a:spcPct val="90000"/>
              </a:lnSpc>
            </a:pPr>
            <a:r>
              <a:rPr lang="en-US"/>
              <a:t>Literacy rate (over 98% in MDC’s)</a:t>
            </a:r>
          </a:p>
          <a:p>
            <a:pPr>
              <a:lnSpc>
                <a:spcPct val="90000"/>
              </a:lnSpc>
            </a:pPr>
            <a:r>
              <a:rPr lang="en-US"/>
              <a:t>Health and Welfare</a:t>
            </a:r>
          </a:p>
          <a:p>
            <a:pPr lvl="1">
              <a:lnSpc>
                <a:spcPct val="90000"/>
              </a:lnSpc>
            </a:pPr>
            <a:r>
              <a:rPr lang="en-US"/>
              <a:t>Ratio of people to hospitals/doctors</a:t>
            </a:r>
          </a:p>
          <a:p>
            <a:pPr lvl="1">
              <a:lnSpc>
                <a:spcPct val="90000"/>
              </a:lnSpc>
            </a:pPr>
            <a:r>
              <a:rPr lang="en-US"/>
              <a:t>Diet.  (calories per day)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FG09_08"/>
          <p:cNvPicPr>
            <a:picLocks noChangeAspect="1" noChangeArrowheads="1"/>
          </p:cNvPicPr>
          <p:nvPr/>
        </p:nvPicPr>
        <p:blipFill>
          <a:blip r:embed="rId2" cstate="print"/>
          <a:srcRect l="2438" t="16667" r="1627" b="17999"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2" name="Picture 4" descr="FG09_07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999" b="14000"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81" name="Picture 5" descr="caloric_intak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7162800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 Indicators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7927" name="Group 103"/>
          <p:cNvGraphicFramePr>
            <a:graphicFrameLocks noGrp="1"/>
          </p:cNvGraphicFramePr>
          <p:nvPr/>
        </p:nvGraphicFramePr>
        <p:xfrm>
          <a:off x="381000" y="1219200"/>
          <a:ext cx="8382000" cy="5410200"/>
        </p:xfrm>
        <a:graphic>
          <a:graphicData uri="http://schemas.openxmlformats.org/drawingml/2006/table">
            <a:tbl>
              <a:tblPr/>
              <a:tblGrid>
                <a:gridCol w="2251075"/>
                <a:gridCol w="3652838"/>
                <a:gridCol w="2478087"/>
              </a:tblGrid>
              <a:tr h="923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Life expectancy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Number of years a person is expected to live. Based on current death rates.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Positive impacts (increase)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145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Fertility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Number of live births per female of reproductive age (15-49). Indicates population change over a long period of time.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Positive impacts (lower)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Infant mortality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Numbers of deaths of infants (below 5 years) year per 1000 live births of the same year. Reflects the quality of the health system.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Positive impacts (lower)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Adult literacy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People above 15 years able to read standard instructions.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Positive impacts (increase)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Child labor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Economically active children under the age of 14. Can combine work and education.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Mitigated impacts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sp>
        <p:nvSpPr>
          <p:cNvPr id="77924" name="Rectangle 100"/>
          <p:cNvSpPr>
            <a:spLocks noChangeArrowheads="1"/>
          </p:cNvSpPr>
          <p:nvPr/>
        </p:nvSpPr>
        <p:spPr bwMode="auto">
          <a:xfrm>
            <a:off x="0" y="529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Expectancy Rate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LDC’s – babies exptected to live to 60</a:t>
            </a:r>
          </a:p>
          <a:p>
            <a:r>
              <a:rPr lang="en-US" sz="2800"/>
              <a:t>MDC’s – Babies expected to live into their 70’s</a:t>
            </a:r>
          </a:p>
          <a:p>
            <a:endParaRPr lang="en-US" sz="2800"/>
          </a:p>
          <a:p>
            <a:r>
              <a:rPr lang="en-US" sz="2800"/>
              <a:t>MEN – 10 years longer in MDC’s</a:t>
            </a:r>
          </a:p>
          <a:p>
            <a:r>
              <a:rPr lang="en-US" sz="2800"/>
              <a:t>WOMEN – 13 years longer in MDC’S</a:t>
            </a:r>
          </a:p>
        </p:txBody>
      </p:sp>
      <p:pic>
        <p:nvPicPr>
          <p:cNvPr id="78853" name="Picture 5" descr="1293570241-old_lady_8514554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20875"/>
            <a:ext cx="4038600" cy="3883025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7766" name="Picture 6" descr="http://upload.wikimedia.org/wikipedia/commons/thumb/6/61/The_Manor,_Holmby_Hills,_Los_Angeles,_in_2008.jpg/250px-The_Manor,_Holmby_Hills,_Los_Angeles,_in_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071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>
            <p:ph idx="1"/>
          </p:nvPr>
        </p:nvGraphicFramePr>
        <p:xfrm>
          <a:off x="0" y="381000"/>
          <a:ext cx="9296400" cy="6019800"/>
        </p:xfrm>
        <a:graphic>
          <a:graphicData uri="http://schemas.openxmlformats.org/presentationml/2006/ole">
            <p:oleObj spid="_x0000_s86020" name="Worksheet" r:id="rId3" imgW="4727160" imgH="246456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Infant Mortality Rate</a:t>
            </a: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LDC’s – 94% survive</a:t>
            </a:r>
          </a:p>
          <a:p>
            <a:pPr lvl="1"/>
            <a:r>
              <a:rPr lang="en-US"/>
              <a:t>Die from malnutrition, lack of medicine, poor medical practices</a:t>
            </a:r>
          </a:p>
          <a:p>
            <a:r>
              <a:rPr lang="en-US"/>
              <a:t>MDC’s – 99.5% survive</a:t>
            </a:r>
          </a:p>
        </p:txBody>
      </p:sp>
      <p:pic>
        <p:nvPicPr>
          <p:cNvPr id="79877" name="Picture 5" descr="Baby_photography-by_SecondAr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3663950"/>
            <a:ext cx="4876800" cy="3194050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7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3" name="Picture 5" descr="jamieeees 06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419600" cy="3314700"/>
          </a:xfrm>
          <a:noFill/>
          <a:ln/>
        </p:spPr>
      </p:pic>
      <p:pic>
        <p:nvPicPr>
          <p:cNvPr id="89096" name="Picture 8" descr="19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57600" y="2819400"/>
            <a:ext cx="5105400" cy="3829050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Natural Increase Rate (difference between births and deaths.)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LDC’s – 1.5%, MDC’s - .2%</a:t>
            </a:r>
          </a:p>
          <a:p>
            <a:pPr>
              <a:lnSpc>
                <a:spcPct val="90000"/>
              </a:lnSpc>
            </a:pPr>
            <a:r>
              <a:rPr lang="en-US" sz="2800"/>
              <a:t>Crude Birth Rate: (# of births per 1,000)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23:1,000 in LDC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12:1,000 in MDC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MCD’s choose not to have children (economic/social)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Birth control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Family planning</a:t>
            </a:r>
          </a:p>
          <a:p>
            <a:pPr>
              <a:lnSpc>
                <a:spcPct val="90000"/>
              </a:lnSpc>
            </a:pPr>
            <a:r>
              <a:rPr lang="en-US" sz="2800"/>
              <a:t>Crude Death Rate: (# of death’s per 1,000)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Not a good indicator for development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the HDI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Variables used</a:t>
            </a:r>
          </a:p>
          <a:p>
            <a:pPr lvl="1"/>
            <a:r>
              <a:rPr lang="en-US"/>
              <a:t>ECONOMIC (GDP</a:t>
            </a:r>
          </a:p>
          <a:p>
            <a:pPr lvl="1"/>
            <a:r>
              <a:rPr lang="en-US"/>
              <a:t>SOCIAL (Adult literacy, total school enrollment)</a:t>
            </a:r>
          </a:p>
          <a:p>
            <a:pPr lvl="1"/>
            <a:r>
              <a:rPr lang="en-US"/>
              <a:t>DEMOGRAPHIC (Life expectancy at birth)</a:t>
            </a:r>
          </a:p>
          <a:p>
            <a:pPr lvl="1"/>
            <a:endParaRPr lang="en-US"/>
          </a:p>
          <a:p>
            <a:r>
              <a:rPr lang="en-US"/>
              <a:t>Formula</a:t>
            </a:r>
          </a:p>
          <a:p>
            <a:pPr lvl="1"/>
            <a:r>
              <a:rPr lang="en-US"/>
              <a:t>HDI = (1/3 economic)+(1/3 social)+(1/3 demographic)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Where are MDC’s and LDC’s located?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Fill out GO to determine where on the Earth are MDC’s and LDC’s.</a:t>
            </a:r>
          </a:p>
          <a:p>
            <a:r>
              <a:rPr lang="en-US"/>
              <a:t>Use pages 281-288.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Tomorrow Gender Equality!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i.realone.com/assets/rn/img/8/0/2/1/11641208-11641210-large.jpg?w=300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1709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process of improving the material conditions of people through diffusion of knowledge and technology…</a:t>
            </a:r>
          </a:p>
          <a:p>
            <a:pPr lvl="1">
              <a:lnSpc>
                <a:spcPct val="90000"/>
              </a:lnSpc>
            </a:pPr>
            <a:r>
              <a:rPr lang="en-US"/>
              <a:t>What does that mean?!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Continuous process…every place lies along a continuum.  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Divided into MDC’s (developing) and LDC’s (emerging)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Pride vs. Resentment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MDC = More developed = Modern?</a:t>
            </a:r>
          </a:p>
          <a:p>
            <a:endParaRPr lang="en-US"/>
          </a:p>
          <a:p>
            <a:r>
              <a:rPr lang="en-US"/>
              <a:t>LDC = Less Developed = Backward?</a:t>
            </a:r>
          </a:p>
          <a:p>
            <a:pPr lvl="1"/>
            <a:r>
              <a:rPr lang="en-US"/>
              <a:t>(not meant as a compliment)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So how do we determine what is an MDC v. an LDC?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Human Development Index (HDI)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UN created the HDI based on 3 measures</a:t>
            </a:r>
          </a:p>
          <a:p>
            <a:pPr lvl="1"/>
            <a:r>
              <a:rPr lang="en-US"/>
              <a:t>Economic factors (GDP per capita)</a:t>
            </a:r>
          </a:p>
          <a:p>
            <a:pPr lvl="1"/>
            <a:r>
              <a:rPr lang="en-US"/>
              <a:t>Social factors (literacy rate/education)</a:t>
            </a:r>
          </a:p>
          <a:p>
            <a:pPr lvl="1"/>
            <a:r>
              <a:rPr lang="en-US"/>
              <a:t>Demographic factors (life expectancy) </a:t>
            </a:r>
          </a:p>
          <a:p>
            <a:pPr lvl="1"/>
            <a:endParaRPr lang="en-US"/>
          </a:p>
          <a:p>
            <a:pPr lvl="1"/>
            <a:r>
              <a:rPr lang="en-US"/>
              <a:t>A single number (Index #) is cimputed</a:t>
            </a:r>
          </a:p>
          <a:p>
            <a:pPr lvl="1"/>
            <a:r>
              <a:rPr lang="en-US"/>
              <a:t>Highest # = 1.0 or 100%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Economic Indicators of development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Gross Domestic Product</a:t>
            </a:r>
          </a:p>
          <a:p>
            <a:pPr lvl="1"/>
            <a:r>
              <a:rPr lang="en-US"/>
              <a:t>Value of total output of goods and services produced in a country.</a:t>
            </a:r>
          </a:p>
          <a:p>
            <a:pPr lvl="1"/>
            <a:r>
              <a:rPr lang="en-US"/>
              <a:t>EX.  2009 GDP US = 14 trillion divided by population of 307 million = GDP per capita of 46,000.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Jobs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Primary</a:t>
            </a:r>
          </a:p>
          <a:p>
            <a:pPr lvl="1">
              <a:lnSpc>
                <a:spcPct val="90000"/>
              </a:lnSpc>
            </a:pPr>
            <a:r>
              <a:rPr lang="en-US"/>
              <a:t>Agriculture/fishing</a:t>
            </a:r>
          </a:p>
          <a:p>
            <a:pPr lvl="2">
              <a:lnSpc>
                <a:spcPct val="90000"/>
              </a:lnSpc>
            </a:pPr>
            <a:r>
              <a:rPr lang="en-US"/>
              <a:t>Directly extract materials from the earth</a:t>
            </a:r>
          </a:p>
          <a:p>
            <a:pPr>
              <a:lnSpc>
                <a:spcPct val="90000"/>
              </a:lnSpc>
            </a:pPr>
            <a:r>
              <a:rPr lang="en-US"/>
              <a:t>Secondary</a:t>
            </a:r>
          </a:p>
          <a:p>
            <a:pPr lvl="1">
              <a:lnSpc>
                <a:spcPct val="90000"/>
              </a:lnSpc>
            </a:pPr>
            <a:r>
              <a:rPr lang="en-US"/>
              <a:t>Manufacturing</a:t>
            </a:r>
          </a:p>
          <a:p>
            <a:pPr lvl="2">
              <a:lnSpc>
                <a:spcPct val="90000"/>
              </a:lnSpc>
            </a:pPr>
            <a:r>
              <a:rPr lang="en-US"/>
              <a:t>Transform or assemble materials into useful products</a:t>
            </a:r>
          </a:p>
          <a:p>
            <a:pPr>
              <a:lnSpc>
                <a:spcPct val="90000"/>
              </a:lnSpc>
            </a:pPr>
            <a:r>
              <a:rPr lang="en-US"/>
              <a:t>Tertiary</a:t>
            </a:r>
          </a:p>
          <a:p>
            <a:pPr lvl="1">
              <a:lnSpc>
                <a:spcPct val="90000"/>
              </a:lnSpc>
            </a:pPr>
            <a:r>
              <a:rPr lang="en-US"/>
              <a:t>Services </a:t>
            </a:r>
          </a:p>
          <a:p>
            <a:pPr lvl="2">
              <a:lnSpc>
                <a:spcPct val="90000"/>
              </a:lnSpc>
            </a:pPr>
            <a:r>
              <a:rPr lang="en-US"/>
              <a:t>Retailing, banking, law, education, government.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41" name="Picture 5" descr="gabilay_farming_galleryfu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609600"/>
            <a:ext cx="7620000" cy="5715000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154</TotalTime>
  <Words>593</Words>
  <Application>Microsoft Office PowerPoint</Application>
  <PresentationFormat>On-screen Show (4:3)</PresentationFormat>
  <Paragraphs>100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Stream</vt:lpstr>
      <vt:lpstr>Worksheet</vt:lpstr>
      <vt:lpstr>Development</vt:lpstr>
      <vt:lpstr>Slide 2</vt:lpstr>
      <vt:lpstr>Slide 3</vt:lpstr>
      <vt:lpstr>Development</vt:lpstr>
      <vt:lpstr>Pride vs. Resentment</vt:lpstr>
      <vt:lpstr>Human Development Index (HDI)</vt:lpstr>
      <vt:lpstr>Economic Indicators of development</vt:lpstr>
      <vt:lpstr>Types of Jobs</vt:lpstr>
      <vt:lpstr>Slide 9</vt:lpstr>
      <vt:lpstr>Slide 10</vt:lpstr>
      <vt:lpstr>Slide 11</vt:lpstr>
      <vt:lpstr>Slide 12</vt:lpstr>
      <vt:lpstr>Productivity</vt:lpstr>
      <vt:lpstr>Social Measures of Development</vt:lpstr>
      <vt:lpstr>Slide 15</vt:lpstr>
      <vt:lpstr>Slide 16</vt:lpstr>
      <vt:lpstr>Slide 17</vt:lpstr>
      <vt:lpstr>Demographic Indicators</vt:lpstr>
      <vt:lpstr>Life Expectancy Rate</vt:lpstr>
      <vt:lpstr>Slide 20</vt:lpstr>
      <vt:lpstr>Infant Mortality Rate</vt:lpstr>
      <vt:lpstr>Slide 22</vt:lpstr>
      <vt:lpstr>Slide 23</vt:lpstr>
      <vt:lpstr>Computing the HDI</vt:lpstr>
      <vt:lpstr>Where are MDC’s and LDC’s located?</vt:lpstr>
      <vt:lpstr>Tomorrow Gender Equality!</vt:lpstr>
    </vt:vector>
  </TitlesOfParts>
  <Company>Willowbrook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</dc:title>
  <dc:creator>Jamie</dc:creator>
  <cp:lastModifiedBy>Jamie Schanz</cp:lastModifiedBy>
  <cp:revision>9</cp:revision>
  <dcterms:created xsi:type="dcterms:W3CDTF">2011-10-23T19:35:19Z</dcterms:created>
  <dcterms:modified xsi:type="dcterms:W3CDTF">2012-02-14T16:40:18Z</dcterms:modified>
</cp:coreProperties>
</file>