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7" r:id="rId12"/>
    <p:sldId id="266"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14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739E26D-5CFC-9A4D-ABCD-3910684A6C59}" type="datetimeFigureOut">
              <a:rPr lang="en-US" smtClean="0"/>
              <a:t>10/9/14</a:t>
            </a:fld>
            <a:endParaRPr lang="en-US" dirty="0"/>
          </a:p>
        </p:txBody>
      </p:sp>
      <p:sp>
        <p:nvSpPr>
          <p:cNvPr id="8" name="Slide Number Placeholder 7"/>
          <p:cNvSpPr>
            <a:spLocks noGrp="1"/>
          </p:cNvSpPr>
          <p:nvPr>
            <p:ph type="sldNum" sz="quarter" idx="11"/>
          </p:nvPr>
        </p:nvSpPr>
        <p:spPr/>
        <p:txBody>
          <a:bodyPr/>
          <a:lstStyle/>
          <a:p>
            <a:fld id="{EC000DB3-A580-3049-B07E-A5D0541F36FF}"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9E26D-5CFC-9A4D-ABCD-3910684A6C59}" type="datetimeFigureOut">
              <a:rPr lang="en-US" smtClean="0"/>
              <a:t>10/9/14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00DB3-A580-3049-B07E-A5D0541F36F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9E26D-5CFC-9A4D-ABCD-3910684A6C59}" type="datetimeFigureOut">
              <a:rPr lang="en-US" smtClean="0"/>
              <a:t>10/9/14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00DB3-A580-3049-B07E-A5D0541F36F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739E26D-5CFC-9A4D-ABCD-3910684A6C59}" type="datetimeFigureOut">
              <a:rPr lang="en-US" smtClean="0"/>
              <a:t>10/9/14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00DB3-A580-3049-B07E-A5D0541F36F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39E26D-5CFC-9A4D-ABCD-3910684A6C59}" type="datetimeFigureOut">
              <a:rPr lang="en-US" smtClean="0"/>
              <a:t>10/9/14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00DB3-A580-3049-B07E-A5D0541F36FF}"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739E26D-5CFC-9A4D-ABCD-3910684A6C59}" type="datetimeFigureOut">
              <a:rPr lang="en-US" smtClean="0"/>
              <a:t>10/9/14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00DB3-A580-3049-B07E-A5D0541F36FF}"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739E26D-5CFC-9A4D-ABCD-3910684A6C59}" type="datetimeFigureOut">
              <a:rPr lang="en-US" smtClean="0"/>
              <a:t>10/9/14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000DB3-A580-3049-B07E-A5D0541F36FF}"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39E26D-5CFC-9A4D-ABCD-3910684A6C59}" type="datetimeFigureOut">
              <a:rPr lang="en-US" smtClean="0"/>
              <a:t>10/9/14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000DB3-A580-3049-B07E-A5D0541F36F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9E26D-5CFC-9A4D-ABCD-3910684A6C59}" type="datetimeFigureOut">
              <a:rPr lang="en-US" smtClean="0"/>
              <a:t>10/9/14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000DB3-A580-3049-B07E-A5D0541F36F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9E26D-5CFC-9A4D-ABCD-3910684A6C59}" type="datetimeFigureOut">
              <a:rPr lang="en-US" smtClean="0"/>
              <a:t>10/9/14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00DB3-A580-3049-B07E-A5D0541F36F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9E26D-5CFC-9A4D-ABCD-3910684A6C59}" type="datetimeFigureOut">
              <a:rPr lang="en-US" smtClean="0"/>
              <a:t>10/9/14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00DB3-A580-3049-B07E-A5D0541F36F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739E26D-5CFC-9A4D-ABCD-3910684A6C59}" type="datetimeFigureOut">
              <a:rPr lang="en-US" smtClean="0"/>
              <a:t>10/9/14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C000DB3-A580-3049-B07E-A5D0541F36FF}"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Geography of Health</a:t>
            </a:r>
            <a:endParaRPr lang="en-US" dirty="0"/>
          </a:p>
        </p:txBody>
      </p:sp>
      <p:sp>
        <p:nvSpPr>
          <p:cNvPr id="3" name="Subtitle 2"/>
          <p:cNvSpPr>
            <a:spLocks noGrp="1"/>
          </p:cNvSpPr>
          <p:nvPr>
            <p:ph type="subTitle" idx="1"/>
          </p:nvPr>
        </p:nvSpPr>
        <p:spPr/>
        <p:txBody>
          <a:bodyPr/>
          <a:lstStyle/>
          <a:p>
            <a:r>
              <a:rPr lang="en-US" dirty="0" smtClean="0"/>
              <a:t>Influence of health and well-being</a:t>
            </a:r>
            <a:endParaRPr lang="en-US" dirty="0"/>
          </a:p>
        </p:txBody>
      </p:sp>
    </p:spTree>
    <p:extLst>
      <p:ext uri="{BB962C8B-B14F-4D97-AF65-F5344CB8AC3E}">
        <p14:creationId xmlns:p14="http://schemas.microsoft.com/office/powerpoint/2010/main" val="364493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a:t>
            </a:r>
            <a:endParaRPr lang="en-US" dirty="0"/>
          </a:p>
        </p:txBody>
      </p:sp>
      <p:sp>
        <p:nvSpPr>
          <p:cNvPr id="3" name="Content Placeholder 2"/>
          <p:cNvSpPr>
            <a:spLocks noGrp="1"/>
          </p:cNvSpPr>
          <p:nvPr>
            <p:ph idx="1"/>
          </p:nvPr>
        </p:nvSpPr>
        <p:spPr>
          <a:xfrm>
            <a:off x="457200" y="1600200"/>
            <a:ext cx="8229600" cy="5099075"/>
          </a:xfrm>
        </p:spPr>
        <p:txBody>
          <a:bodyPr>
            <a:normAutofit/>
          </a:bodyPr>
          <a:lstStyle/>
          <a:p>
            <a:r>
              <a:rPr lang="en-US" dirty="0"/>
              <a:t>Low life expectancies in some parts of the world are caused by the ravages of diseases such as AIDS; rapidly diffused in the 1980s creating one of the greatest health catastrophes of the century-has largest impact in Africa </a:t>
            </a:r>
            <a:endParaRPr lang="en-US" dirty="0"/>
          </a:p>
          <a:p>
            <a:pPr marL="0" indent="0">
              <a:buNone/>
            </a:pPr>
            <a:endParaRPr lang="en-US" dirty="0"/>
          </a:p>
        </p:txBody>
      </p:sp>
    </p:spTree>
    <p:extLst>
      <p:ext uri="{BB962C8B-B14F-4D97-AF65-F5344CB8AC3E}">
        <p14:creationId xmlns:p14="http://schemas.microsoft.com/office/powerpoint/2010/main" val="2805165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a:t>
            </a:r>
            <a:endParaRPr lang="en-US" dirty="0"/>
          </a:p>
        </p:txBody>
      </p:sp>
      <p:sp>
        <p:nvSpPr>
          <p:cNvPr id="3" name="Content Placeholder 2"/>
          <p:cNvSpPr>
            <a:spLocks noGrp="1"/>
          </p:cNvSpPr>
          <p:nvPr>
            <p:ph idx="1"/>
          </p:nvPr>
        </p:nvSpPr>
        <p:spPr/>
        <p:txBody>
          <a:bodyPr>
            <a:normAutofit/>
          </a:bodyPr>
          <a:lstStyle/>
          <a:p>
            <a:pPr marL="0" lvl="1" indent="0">
              <a:buNone/>
            </a:pPr>
            <a:r>
              <a:rPr lang="en-US" sz="2000" dirty="0"/>
              <a:t>HIV/AIDS is a global disease that weakens the body and its immune system and over the past 20 years the AIDS pandemic has reached nearly all areas of the globe-social </a:t>
            </a:r>
            <a:r>
              <a:rPr lang="en-US" sz="2000" dirty="0" smtClean="0"/>
              <a:t>stigmas </a:t>
            </a:r>
            <a:r>
              <a:rPr lang="en-US" sz="2000" dirty="0"/>
              <a:t>and untested infected people make the actual statics lag behind the real numbers.  </a:t>
            </a:r>
            <a:r>
              <a:rPr lang="en-US" sz="2000" dirty="0" smtClean="0"/>
              <a:t>Sub-Saharan </a:t>
            </a:r>
            <a:r>
              <a:rPr lang="en-US" sz="2000" dirty="0"/>
              <a:t>Africa has been hit the greatest and is now the leading cause of death on the continent.  AIDS is reshaping the population structure of the countries hardest hit by the disease.  Geographers doing fieldwork to understand the effect within families found that number of children orphaned by AIDS is growing, many young girls are taken out of school to act as caregivers for relatives with AIDS, families lose income and labor.  Positives include AIDS related deaths are declining globally. African economies will be affected for years to come and will </a:t>
            </a:r>
            <a:r>
              <a:rPr lang="en-US" sz="2000" dirty="0" smtClean="0"/>
              <a:t>constrain </a:t>
            </a:r>
            <a:r>
              <a:rPr lang="en-US" sz="2000" dirty="0"/>
              <a:t>development</a:t>
            </a:r>
            <a:r>
              <a:rPr lang="en-US" sz="2000" dirty="0" smtClean="0"/>
              <a:t>.</a:t>
            </a:r>
            <a:endParaRPr lang="en-US" sz="2000" dirty="0"/>
          </a:p>
        </p:txBody>
      </p:sp>
    </p:spTree>
    <p:extLst>
      <p:ext uri="{BB962C8B-B14F-4D97-AF65-F5344CB8AC3E}">
        <p14:creationId xmlns:p14="http://schemas.microsoft.com/office/powerpoint/2010/main" val="2749778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a:t>
            </a:r>
            <a:endParaRPr lang="en-US" dirty="0"/>
          </a:p>
        </p:txBody>
      </p:sp>
      <p:sp>
        <p:nvSpPr>
          <p:cNvPr id="3" name="Content Placeholder 2"/>
          <p:cNvSpPr>
            <a:spLocks noGrp="1"/>
          </p:cNvSpPr>
          <p:nvPr>
            <p:ph idx="1"/>
          </p:nvPr>
        </p:nvSpPr>
        <p:spPr/>
        <p:txBody>
          <a:bodyPr>
            <a:normAutofit lnSpcReduction="10000"/>
          </a:bodyPr>
          <a:lstStyle/>
          <a:p>
            <a:r>
              <a:rPr lang="en-US" dirty="0" smtClean="0"/>
              <a:t>Check out page 71 in your book</a:t>
            </a:r>
          </a:p>
          <a:p>
            <a:r>
              <a:rPr lang="en-US" dirty="0"/>
              <a:t>Projected population pyramids for countries with high rates of aids infection no longer show pyramids-they show chimneys, this reflects the major impact AIDS play on the younger population (see pyramid on p 71)-cause higher death rates among young women than young men as men will take younger brides and increasing the rate of AIDS in younger females.  Decline in deaths due to increased access to drugs and better health care for people living with the disease and a decline in new infection and with government intervention Ex. Uganda </a:t>
            </a:r>
            <a:endParaRPr lang="en-US" dirty="0"/>
          </a:p>
        </p:txBody>
      </p:sp>
    </p:spTree>
    <p:extLst>
      <p:ext uri="{BB962C8B-B14F-4D97-AF65-F5344CB8AC3E}">
        <p14:creationId xmlns:p14="http://schemas.microsoft.com/office/powerpoint/2010/main" val="2220762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Spatially</a:t>
            </a:r>
            <a:endParaRPr lang="en-US" dirty="0"/>
          </a:p>
        </p:txBody>
      </p:sp>
      <p:sp>
        <p:nvSpPr>
          <p:cNvPr id="3" name="Content Placeholder 2"/>
          <p:cNvSpPr>
            <a:spLocks noGrp="1"/>
          </p:cNvSpPr>
          <p:nvPr>
            <p:ph idx="1"/>
          </p:nvPr>
        </p:nvSpPr>
        <p:spPr/>
        <p:txBody>
          <a:bodyPr/>
          <a:lstStyle/>
          <a:p>
            <a:pPr marL="0" indent="0">
              <a:buNone/>
            </a:pPr>
            <a:r>
              <a:rPr lang="en-US" dirty="0" smtClean="0"/>
              <a:t>Study figure 2.19: IMR in the US</a:t>
            </a:r>
          </a:p>
          <a:p>
            <a:pPr marL="0" indent="0">
              <a:buNone/>
            </a:pPr>
            <a:endParaRPr lang="en-US" dirty="0"/>
          </a:p>
          <a:p>
            <a:pPr marL="0" indent="0">
              <a:buNone/>
            </a:pPr>
            <a:r>
              <a:rPr lang="en-US" dirty="0" smtClean="0"/>
              <a:t>HYPOTHESIZE why the IMR is low in some regions of the country and high in others. Shift SCALES in your mind and take one state and choose on state to consider: how do you think IMR varies within this state? What other factors are involved at this scale and this level of generalization to explain the pattern of IMRs? Use the population Internet sites at the end of CHAPTER 2 in your text to help determine whether your hypotheses are correct.</a:t>
            </a:r>
            <a:endParaRPr lang="en-US" dirty="0"/>
          </a:p>
        </p:txBody>
      </p:sp>
    </p:spTree>
    <p:extLst>
      <p:ext uri="{BB962C8B-B14F-4D97-AF65-F5344CB8AC3E}">
        <p14:creationId xmlns:p14="http://schemas.microsoft.com/office/powerpoint/2010/main" val="187474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What do these terms mean?</a:t>
            </a:r>
          </a:p>
          <a:p>
            <a:endParaRPr lang="en-US" dirty="0"/>
          </a:p>
          <a:p>
            <a:r>
              <a:rPr lang="en-US" dirty="0" smtClean="0"/>
              <a:t>TFR</a:t>
            </a:r>
          </a:p>
          <a:p>
            <a:r>
              <a:rPr lang="en-US" dirty="0" smtClean="0"/>
              <a:t>IMR</a:t>
            </a:r>
          </a:p>
          <a:p>
            <a:r>
              <a:rPr lang="en-US" dirty="0" smtClean="0"/>
              <a:t>Life Expectancy</a:t>
            </a:r>
          </a:p>
          <a:p>
            <a:r>
              <a:rPr lang="en-US" dirty="0" smtClean="0"/>
              <a:t>Child Mortality</a:t>
            </a:r>
            <a:endParaRPr lang="en-US" dirty="0"/>
          </a:p>
        </p:txBody>
      </p:sp>
    </p:spTree>
    <p:extLst>
      <p:ext uri="{BB962C8B-B14F-4D97-AF65-F5344CB8AC3E}">
        <p14:creationId xmlns:p14="http://schemas.microsoft.com/office/powerpoint/2010/main" val="44282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and well-being</a:t>
            </a:r>
            <a:endParaRPr lang="en-US" dirty="0"/>
          </a:p>
        </p:txBody>
      </p:sp>
      <p:sp>
        <p:nvSpPr>
          <p:cNvPr id="3" name="Content Placeholder 2"/>
          <p:cNvSpPr>
            <a:spLocks noGrp="1"/>
          </p:cNvSpPr>
          <p:nvPr>
            <p:ph idx="1"/>
          </p:nvPr>
        </p:nvSpPr>
        <p:spPr/>
        <p:txBody>
          <a:bodyPr/>
          <a:lstStyle/>
          <a:p>
            <a:r>
              <a:rPr lang="en-US" dirty="0" smtClean="0"/>
              <a:t>Closely related to the environment and location</a:t>
            </a:r>
          </a:p>
          <a:p>
            <a:r>
              <a:rPr lang="en-US" dirty="0" smtClean="0"/>
              <a:t>Ex. Malaria</a:t>
            </a:r>
          </a:p>
          <a:p>
            <a:r>
              <a:rPr lang="en-US" dirty="0" smtClean="0"/>
              <a:t>Ex. Farms/Rural Areas</a:t>
            </a:r>
          </a:p>
          <a:p>
            <a:endParaRPr lang="en-US" dirty="0"/>
          </a:p>
          <a:p>
            <a:r>
              <a:rPr lang="en-US" dirty="0" smtClean="0"/>
              <a:t>DIFFUSION of health…see it right now with Ebola</a:t>
            </a:r>
            <a:endParaRPr lang="en-US" dirty="0"/>
          </a:p>
        </p:txBody>
      </p:sp>
    </p:spTree>
    <p:extLst>
      <p:ext uri="{BB962C8B-B14F-4D97-AF65-F5344CB8AC3E}">
        <p14:creationId xmlns:p14="http://schemas.microsoft.com/office/powerpoint/2010/main" val="103504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Categories</a:t>
            </a:r>
            <a:endParaRPr lang="en-US" dirty="0"/>
          </a:p>
        </p:txBody>
      </p:sp>
      <p:sp>
        <p:nvSpPr>
          <p:cNvPr id="3" name="Content Placeholder 2"/>
          <p:cNvSpPr>
            <a:spLocks noGrp="1"/>
          </p:cNvSpPr>
          <p:nvPr>
            <p:ph idx="1"/>
          </p:nvPr>
        </p:nvSpPr>
        <p:spPr/>
        <p:txBody>
          <a:bodyPr/>
          <a:lstStyle/>
          <a:p>
            <a:r>
              <a:rPr lang="en-US" dirty="0" smtClean="0"/>
              <a:t>Infectious diseases: makes up about 65% of total disease, result from an invasion of parasites and their multiplication in the body ex. Malaria </a:t>
            </a:r>
            <a:br>
              <a:rPr lang="en-US" dirty="0" smtClean="0"/>
            </a:br>
            <a:endParaRPr lang="en-US" dirty="0" smtClean="0"/>
          </a:p>
          <a:p>
            <a:r>
              <a:rPr lang="en-US" dirty="0" smtClean="0"/>
              <a:t>Chronic Disease (degenerative): sicknesses of longevity and old age ex. Heart disease</a:t>
            </a:r>
            <a:br>
              <a:rPr lang="en-US" dirty="0" smtClean="0"/>
            </a:br>
            <a:endParaRPr lang="en-US" dirty="0" smtClean="0"/>
          </a:p>
          <a:p>
            <a:r>
              <a:rPr lang="en-US" dirty="0" smtClean="0"/>
              <a:t>Genetic diseases (inherited): disease that can be traced through ancestry ex. Sickle-cell anemia</a:t>
            </a:r>
          </a:p>
          <a:p>
            <a:pPr lvl="1"/>
            <a:r>
              <a:rPr lang="en-US" dirty="0" smtClean="0"/>
              <a:t>Can be spatially important because they tend to appear in certain areas of the glob and in particular populations, suggesting the need for special and local treatment</a:t>
            </a:r>
            <a:endParaRPr lang="en-US" dirty="0"/>
          </a:p>
        </p:txBody>
      </p:sp>
    </p:spTree>
    <p:extLst>
      <p:ext uri="{BB962C8B-B14F-4D97-AF65-F5344CB8AC3E}">
        <p14:creationId xmlns:p14="http://schemas.microsoft.com/office/powerpoint/2010/main" val="176785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Infectious Diseases</a:t>
            </a:r>
            <a:endParaRPr lang="en-US" dirty="0"/>
          </a:p>
        </p:txBody>
      </p:sp>
      <p:sp>
        <p:nvSpPr>
          <p:cNvPr id="3" name="Content Placeholder 2"/>
          <p:cNvSpPr>
            <a:spLocks noGrp="1"/>
          </p:cNvSpPr>
          <p:nvPr>
            <p:ph idx="1"/>
          </p:nvPr>
        </p:nvSpPr>
        <p:spPr/>
        <p:txBody>
          <a:bodyPr/>
          <a:lstStyle/>
          <a:p>
            <a:r>
              <a:rPr lang="en-US" dirty="0" smtClean="0"/>
              <a:t>Ex. Malaria, HIV/AIDS, common cold, flu, Ebola </a:t>
            </a:r>
          </a:p>
          <a:p>
            <a:endParaRPr lang="en-US" dirty="0"/>
          </a:p>
          <a:p>
            <a:r>
              <a:rPr lang="en-US" dirty="0" smtClean="0"/>
              <a:t>Vectored: need an intermediary to spread the disease, like a mosquito and malaria- the intermediary spreads the disease from host to host</a:t>
            </a:r>
          </a:p>
          <a:p>
            <a:pPr lvl="1"/>
            <a:r>
              <a:rPr lang="en-US" dirty="0" smtClean="0"/>
              <a:t>Intermediaries: mosquitoes, flies, worms, snails GROSS</a:t>
            </a:r>
          </a:p>
          <a:p>
            <a:pPr lvl="1"/>
            <a:r>
              <a:rPr lang="en-US" dirty="0" smtClean="0"/>
              <a:t>Found often in tropical-environments</a:t>
            </a:r>
          </a:p>
          <a:p>
            <a:pPr marL="457200" lvl="1" indent="0">
              <a:buNone/>
            </a:pPr>
            <a:endParaRPr lang="en-US" dirty="0"/>
          </a:p>
          <a:p>
            <a:r>
              <a:rPr lang="en-US" dirty="0" smtClean="0"/>
              <a:t>Non-vectored: transmitted by direct contact between host and victim ex. Flu, Ebola, HIV</a:t>
            </a:r>
            <a:endParaRPr lang="en-US" dirty="0"/>
          </a:p>
        </p:txBody>
      </p:sp>
    </p:spTree>
    <p:extLst>
      <p:ext uri="{BB962C8B-B14F-4D97-AF65-F5344CB8AC3E}">
        <p14:creationId xmlns:p14="http://schemas.microsoft.com/office/powerpoint/2010/main" val="51939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 Cause of Disease in the US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_____ </a:t>
            </a:r>
            <a:r>
              <a:rPr lang="en-US" dirty="0" smtClean="0"/>
              <a:t>Accidents</a:t>
            </a:r>
          </a:p>
          <a:p>
            <a:pPr marL="0" indent="0">
              <a:buNone/>
            </a:pPr>
            <a:r>
              <a:rPr lang="en-US" dirty="0" smtClean="0"/>
              <a:t>_____ </a:t>
            </a:r>
            <a:r>
              <a:rPr lang="en-US" dirty="0"/>
              <a:t>Diabetes</a:t>
            </a:r>
          </a:p>
          <a:p>
            <a:pPr marL="0" indent="0">
              <a:buNone/>
            </a:pPr>
            <a:r>
              <a:rPr lang="en-US" dirty="0"/>
              <a:t>_____ Strokes</a:t>
            </a:r>
          </a:p>
          <a:p>
            <a:pPr marL="0" indent="0">
              <a:buNone/>
            </a:pPr>
            <a:r>
              <a:rPr lang="en-US" dirty="0"/>
              <a:t>_____ Cancer</a:t>
            </a:r>
          </a:p>
          <a:p>
            <a:pPr marL="0" indent="0">
              <a:buNone/>
            </a:pPr>
            <a:r>
              <a:rPr lang="en-US" dirty="0"/>
              <a:t>_____ Alzheimer’s </a:t>
            </a:r>
          </a:p>
          <a:p>
            <a:pPr marL="0" indent="0">
              <a:buNone/>
            </a:pPr>
            <a:r>
              <a:rPr lang="en-US" dirty="0"/>
              <a:t>_____ Lung Diseases</a:t>
            </a:r>
          </a:p>
          <a:p>
            <a:pPr marL="0" indent="0">
              <a:buNone/>
            </a:pPr>
            <a:r>
              <a:rPr lang="en-US" dirty="0"/>
              <a:t>_____ Heart Disease</a:t>
            </a:r>
          </a:p>
          <a:p>
            <a:pPr marL="0" indent="0">
              <a:buNone/>
            </a:pPr>
            <a:r>
              <a:rPr lang="en-US" dirty="0"/>
              <a:t>_____ Pneumonia/Influenza </a:t>
            </a:r>
          </a:p>
          <a:p>
            <a:endParaRPr lang="en-US" dirty="0"/>
          </a:p>
          <a:p>
            <a:pPr marL="0" lvl="0" indent="0">
              <a:buNone/>
            </a:pPr>
            <a:r>
              <a:rPr lang="en-US" b="1" dirty="0"/>
              <a:t>What do the above have in common</a:t>
            </a:r>
            <a:r>
              <a:rPr lang="en-US" b="1" dirty="0" smtClean="0"/>
              <a:t>? (Type of disease?)</a:t>
            </a:r>
            <a:endParaRPr lang="en-US" b="1" dirty="0"/>
          </a:p>
          <a:p>
            <a:pPr marL="0" indent="0">
              <a:buNone/>
            </a:pPr>
            <a:endParaRPr lang="en-US" dirty="0"/>
          </a:p>
          <a:p>
            <a:pPr marL="0" lvl="0" indent="0">
              <a:buNone/>
            </a:pPr>
            <a:r>
              <a:rPr lang="en-US" dirty="0"/>
              <a:t>Label them from 1-8 in order from highest to </a:t>
            </a:r>
            <a:r>
              <a:rPr lang="en-US" dirty="0" smtClean="0"/>
              <a:t>lowest ( in terms of leading causes of death in the US)</a:t>
            </a:r>
            <a:endParaRPr lang="en-US" dirty="0"/>
          </a:p>
          <a:p>
            <a:pPr marL="0" indent="0">
              <a:buNone/>
            </a:pPr>
            <a:endParaRPr lang="en-US" dirty="0"/>
          </a:p>
          <a:p>
            <a:pPr marL="0" indent="0">
              <a:buNone/>
            </a:pPr>
            <a:r>
              <a:rPr lang="en-US" dirty="0" smtClean="0"/>
              <a:t>Open </a:t>
            </a:r>
            <a:r>
              <a:rPr lang="en-US" dirty="0"/>
              <a:t>your textbook to page </a:t>
            </a:r>
            <a:r>
              <a:rPr lang="en-US" dirty="0" smtClean="0"/>
              <a:t>70 for the answers!</a:t>
            </a:r>
            <a:endParaRPr lang="en-US" dirty="0"/>
          </a:p>
          <a:p>
            <a:endParaRPr lang="en-US" dirty="0"/>
          </a:p>
        </p:txBody>
      </p:sp>
    </p:spTree>
    <p:extLst>
      <p:ext uri="{BB962C8B-B14F-4D97-AF65-F5344CB8AC3E}">
        <p14:creationId xmlns:p14="http://schemas.microsoft.com/office/powerpoint/2010/main" val="285984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Disease</a:t>
            </a:r>
            <a:endParaRPr lang="en-US" dirty="0"/>
          </a:p>
        </p:txBody>
      </p:sp>
      <p:sp>
        <p:nvSpPr>
          <p:cNvPr id="3" name="Content Placeholder 2"/>
          <p:cNvSpPr>
            <a:spLocks noGrp="1"/>
          </p:cNvSpPr>
          <p:nvPr>
            <p:ph idx="1"/>
          </p:nvPr>
        </p:nvSpPr>
        <p:spPr/>
        <p:txBody>
          <a:bodyPr/>
          <a:lstStyle/>
          <a:p>
            <a:r>
              <a:rPr lang="en-US" dirty="0" smtClean="0"/>
              <a:t>Afflictions of the old age and middle age</a:t>
            </a:r>
          </a:p>
          <a:p>
            <a:r>
              <a:rPr lang="en-US" dirty="0" smtClean="0"/>
              <a:t>Show up in places with higher life expectancies </a:t>
            </a:r>
          </a:p>
          <a:p>
            <a:endParaRPr lang="en-US" dirty="0" smtClean="0"/>
          </a:p>
          <a:p>
            <a:r>
              <a:rPr lang="en-US" dirty="0" smtClean="0"/>
              <a:t>About 100 years ago, TB, pneumonia, diarrheal diseases and heart disease were top killers in the US-compare this to you chart on the previous slide!</a:t>
            </a:r>
          </a:p>
          <a:p>
            <a:endParaRPr lang="en-US" dirty="0"/>
          </a:p>
          <a:p>
            <a:r>
              <a:rPr lang="en-US" dirty="0" smtClean="0"/>
              <a:t>Globally: diseases of infancy have been mostly defeated</a:t>
            </a:r>
          </a:p>
          <a:p>
            <a:r>
              <a:rPr lang="en-US" dirty="0" smtClean="0"/>
              <a:t>Infectious diseases less serious threat</a:t>
            </a:r>
          </a:p>
          <a:p>
            <a:endParaRPr lang="en-US" dirty="0"/>
          </a:p>
          <a:p>
            <a:endParaRPr lang="en-US" dirty="0"/>
          </a:p>
        </p:txBody>
      </p:sp>
    </p:spTree>
    <p:extLst>
      <p:ext uri="{BB962C8B-B14F-4D97-AF65-F5344CB8AC3E}">
        <p14:creationId xmlns:p14="http://schemas.microsoft.com/office/powerpoint/2010/main" val="3268596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Disease</a:t>
            </a:r>
            <a:endParaRPr lang="en-US" dirty="0"/>
          </a:p>
        </p:txBody>
      </p:sp>
      <p:sp>
        <p:nvSpPr>
          <p:cNvPr id="3" name="Content Placeholder 2"/>
          <p:cNvSpPr>
            <a:spLocks noGrp="1"/>
          </p:cNvSpPr>
          <p:nvPr>
            <p:ph idx="1"/>
          </p:nvPr>
        </p:nvSpPr>
        <p:spPr/>
        <p:txBody>
          <a:bodyPr/>
          <a:lstStyle/>
          <a:p>
            <a:r>
              <a:rPr lang="en-US" dirty="0" smtClean="0"/>
              <a:t>Thanks to healthier lifestyles, vaccinations, better nutrition and technology, living longer</a:t>
            </a:r>
          </a:p>
          <a:p>
            <a:pPr lvl="1"/>
            <a:r>
              <a:rPr lang="en-US" dirty="0" smtClean="0"/>
              <a:t>What role will cell-phone use and chemicals around us and in our food have on health in the future?</a:t>
            </a:r>
          </a:p>
          <a:p>
            <a:pPr marL="57150" indent="0">
              <a:buNone/>
            </a:pPr>
            <a:endParaRPr lang="en-US" dirty="0"/>
          </a:p>
          <a:p>
            <a:pPr marL="57150" indent="0">
              <a:buNone/>
            </a:pPr>
            <a:r>
              <a:rPr lang="en-US" dirty="0" smtClean="0"/>
              <a:t>Despite all our advancements, diabetes and hearth disease and obesity still plague the US population! </a:t>
            </a:r>
            <a:br>
              <a:rPr lang="en-US" dirty="0" smtClean="0"/>
            </a:br>
            <a:r>
              <a:rPr lang="en-US" dirty="0" smtClean="0"/>
              <a:t>	We know better, but…..</a:t>
            </a:r>
            <a:endParaRPr lang="en-US" dirty="0"/>
          </a:p>
          <a:p>
            <a:endParaRPr lang="en-US" dirty="0"/>
          </a:p>
        </p:txBody>
      </p:sp>
    </p:spTree>
    <p:extLst>
      <p:ext uri="{BB962C8B-B14F-4D97-AF65-F5344CB8AC3E}">
        <p14:creationId xmlns:p14="http://schemas.microsoft.com/office/powerpoint/2010/main" val="3165543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Disease</a:t>
            </a:r>
            <a:endParaRPr lang="en-US" dirty="0"/>
          </a:p>
        </p:txBody>
      </p:sp>
      <p:sp>
        <p:nvSpPr>
          <p:cNvPr id="3" name="Content Placeholder 2"/>
          <p:cNvSpPr>
            <a:spLocks noGrp="1"/>
          </p:cNvSpPr>
          <p:nvPr>
            <p:ph idx="1"/>
          </p:nvPr>
        </p:nvSpPr>
        <p:spPr/>
        <p:txBody>
          <a:bodyPr/>
          <a:lstStyle/>
          <a:p>
            <a:r>
              <a:rPr lang="en-US" dirty="0" smtClean="0"/>
              <a:t>Great little mysteries for medical geographers! </a:t>
            </a:r>
            <a:br>
              <a:rPr lang="en-US" dirty="0" smtClean="0"/>
            </a:br>
            <a:endParaRPr lang="en-US" dirty="0" smtClean="0"/>
          </a:p>
          <a:p>
            <a:r>
              <a:rPr lang="en-US" dirty="0" smtClean="0"/>
              <a:t>Transferred from on generation to the next (on to the next one, on to the next one)</a:t>
            </a:r>
            <a:br>
              <a:rPr lang="en-US" dirty="0" smtClean="0"/>
            </a:br>
            <a:endParaRPr lang="en-US" dirty="0" smtClean="0"/>
          </a:p>
          <a:p>
            <a:r>
              <a:rPr lang="en-US" dirty="0" smtClean="0"/>
              <a:t>Metabolic diseases are prominent ex. Lactose intolerant</a:t>
            </a:r>
            <a:endParaRPr lang="en-US" dirty="0"/>
          </a:p>
        </p:txBody>
      </p:sp>
    </p:spTree>
    <p:extLst>
      <p:ext uri="{BB962C8B-B14F-4D97-AF65-F5344CB8AC3E}">
        <p14:creationId xmlns:p14="http://schemas.microsoft.com/office/powerpoint/2010/main" val="4105039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23</TotalTime>
  <Words>756</Words>
  <Application>Microsoft Macintosh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Geography of Health</vt:lpstr>
      <vt:lpstr>Review</vt:lpstr>
      <vt:lpstr>Health and well-being</vt:lpstr>
      <vt:lpstr>Disease Categories</vt:lpstr>
      <vt:lpstr>Infectious Diseases</vt:lpstr>
      <vt:lpstr>Leading Cause of Disease in the US</vt:lpstr>
      <vt:lpstr>Chronic Disease</vt:lpstr>
      <vt:lpstr>Chronic Disease</vt:lpstr>
      <vt:lpstr>Genetic Disease</vt:lpstr>
      <vt:lpstr>AIDS</vt:lpstr>
      <vt:lpstr>AIDS</vt:lpstr>
      <vt:lpstr>AIDS</vt:lpstr>
      <vt:lpstr>Thinking Spatially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of Health</dc:title>
  <dc:creator>Elizabeth Orlando</dc:creator>
  <cp:lastModifiedBy>Elizabeth Orlando</cp:lastModifiedBy>
  <cp:revision>4</cp:revision>
  <dcterms:created xsi:type="dcterms:W3CDTF">2014-10-09T15:25:10Z</dcterms:created>
  <dcterms:modified xsi:type="dcterms:W3CDTF">2014-10-09T15:48:30Z</dcterms:modified>
</cp:coreProperties>
</file>